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 Luisa Mas" initials="MLM" lastIdx="10" clrIdx="0">
    <p:extLst>
      <p:ext uri="{19B8F6BF-5375-455C-9EA6-DF929625EA0E}">
        <p15:presenceInfo xmlns:p15="http://schemas.microsoft.com/office/powerpoint/2012/main" userId="S::maria.luisa.mas@ericsson.com::d253646f-0dac-4854-8238-1456cd4529f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64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80458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2708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757908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44456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751874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333252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1824116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937941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637880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18428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53322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4A8CF-840C-4CA7-A218-850CC1C1B567}" type="datetimeFigureOut">
              <a:rPr lang="zh-CN" altLang="en-US" smtClean="0"/>
              <a:t>2020/12/2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D0AFC-BA86-441B-9A46-2129E24ACAE4}" type="slidenum">
              <a:rPr lang="zh-CN" altLang="en-US" smtClean="0"/>
              <a:t>‹#›</a:t>
            </a:fld>
            <a:endParaRPr lang="zh-CN" altLang="en-US"/>
          </a:p>
        </p:txBody>
      </p:sp>
      <p:sp>
        <p:nvSpPr>
          <p:cNvPr id="7" name="MSIPCMContentMarking" descr="{&quot;HashCode&quot;:-1699574231,&quot;Placement&quot;:&quot;Footer&quot;}"/>
          <p:cNvSpPr txBox="1"/>
          <p:nvPr userDrawn="1"/>
        </p:nvSpPr>
        <p:spPr>
          <a:xfrm>
            <a:off x="0" y="6646927"/>
            <a:ext cx="619703" cy="211073"/>
          </a:xfrm>
          <a:prstGeom prst="rect">
            <a:avLst/>
          </a:prstGeom>
          <a:noFill/>
        </p:spPr>
        <p:txBody>
          <a:bodyPr vert="horz" wrap="square" lIns="0" tIns="0" rIns="0" bIns="0" rtlCol="0" anchor="ctr" anchorCtr="1">
            <a:spAutoFit/>
          </a:bodyPr>
          <a:lstStyle/>
          <a:p>
            <a:pPr algn="l">
              <a:spcBef>
                <a:spcPts val="0"/>
              </a:spcBef>
              <a:spcAft>
                <a:spcPts val="0"/>
              </a:spcAft>
            </a:pPr>
            <a:r>
              <a:rPr lang="en-GB" sz="700">
                <a:solidFill>
                  <a:srgbClr val="000000"/>
                </a:solidFill>
                <a:latin typeface="Calibri" panose="020F0502020204030204" pitchFamily="34" charset="0"/>
              </a:rPr>
              <a:t>C2 General</a:t>
            </a:r>
          </a:p>
        </p:txBody>
      </p:sp>
    </p:spTree>
    <p:extLst>
      <p:ext uri="{BB962C8B-B14F-4D97-AF65-F5344CB8AC3E}">
        <p14:creationId xmlns:p14="http://schemas.microsoft.com/office/powerpoint/2010/main" val="1441350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a:t>Discussion on documenting Edge </a:t>
            </a:r>
            <a:r>
              <a:rPr lang="en-US" altLang="zh-CN" dirty="0" smtClean="0"/>
              <a:t>Computing in SA2 </a:t>
            </a:r>
            <a:endParaRPr lang="zh-CN" altLang="en-US" dirty="0"/>
          </a:p>
        </p:txBody>
      </p:sp>
      <p:sp>
        <p:nvSpPr>
          <p:cNvPr id="3" name="副标题 2"/>
          <p:cNvSpPr>
            <a:spLocks noGrp="1"/>
          </p:cNvSpPr>
          <p:nvPr>
            <p:ph type="subTitle" idx="1"/>
          </p:nvPr>
        </p:nvSpPr>
        <p:spPr>
          <a:xfrm>
            <a:off x="1524000" y="4527455"/>
            <a:ext cx="9144000" cy="1655762"/>
          </a:xfrm>
        </p:spPr>
        <p:txBody>
          <a:bodyPr>
            <a:normAutofit/>
          </a:bodyPr>
          <a:lstStyle/>
          <a:p>
            <a:r>
              <a:rPr lang="en-US" altLang="zh-CN" dirty="0" smtClean="0"/>
              <a:t>AT&amp;T, Broadcom</a:t>
            </a:r>
            <a:r>
              <a:rPr lang="en-US" altLang="zh-CN" dirty="0"/>
              <a:t>, CATT, </a:t>
            </a:r>
            <a:r>
              <a:rPr lang="en-US" altLang="zh-CN" dirty="0" smtClean="0"/>
              <a:t>Charter Communications, </a:t>
            </a:r>
            <a:r>
              <a:rPr lang="en-US" altLang="zh-CN" dirty="0"/>
              <a:t>Cisco, China </a:t>
            </a:r>
            <a:r>
              <a:rPr lang="en-US" altLang="zh-CN" dirty="0" smtClean="0"/>
              <a:t>Telecom, China Unicom, DT</a:t>
            </a:r>
            <a:r>
              <a:rPr lang="en-US" altLang="zh-CN" dirty="0"/>
              <a:t>, Ericsson, </a:t>
            </a:r>
            <a:r>
              <a:rPr lang="en-US" altLang="zh-CN" dirty="0" err="1"/>
              <a:t>Futurewei</a:t>
            </a:r>
            <a:r>
              <a:rPr lang="en-US" altLang="zh-CN" dirty="0"/>
              <a:t>, Huawei, </a:t>
            </a:r>
            <a:r>
              <a:rPr lang="en-US" altLang="zh-CN" dirty="0" smtClean="0"/>
              <a:t>Intel, </a:t>
            </a:r>
            <a:r>
              <a:rPr lang="en-US" altLang="zh-CN" dirty="0"/>
              <a:t>Interdigital, </a:t>
            </a:r>
            <a:r>
              <a:rPr lang="en-US" altLang="zh-CN" dirty="0" smtClean="0"/>
              <a:t>KDDI, KPN, </a:t>
            </a:r>
            <a:r>
              <a:rPr lang="en-US" altLang="zh-CN" dirty="0" smtClean="0"/>
              <a:t>Telecom </a:t>
            </a:r>
            <a:r>
              <a:rPr lang="en-US" altLang="zh-CN" dirty="0" smtClean="0"/>
              <a:t>Italia, Telefonica</a:t>
            </a:r>
            <a:r>
              <a:rPr lang="en-US" altLang="zh-CN" dirty="0"/>
              <a:t>, </a:t>
            </a:r>
            <a:r>
              <a:rPr lang="en-US" altLang="zh-CN" dirty="0" err="1" smtClean="0"/>
              <a:t>Telia</a:t>
            </a:r>
            <a:r>
              <a:rPr lang="en-US" altLang="zh-CN" dirty="0" smtClean="0"/>
              <a:t>, </a:t>
            </a:r>
            <a:r>
              <a:rPr lang="en-US" altLang="zh-CN" dirty="0" err="1" smtClean="0"/>
              <a:t>Tencent</a:t>
            </a:r>
            <a:r>
              <a:rPr lang="en-US" altLang="zh-CN" dirty="0" smtClean="0"/>
              <a:t>, </a:t>
            </a:r>
            <a:r>
              <a:rPr lang="en-US" altLang="zh-CN" dirty="0"/>
              <a:t>Verizon, Vodafone, </a:t>
            </a:r>
            <a:r>
              <a:rPr lang="en-US" altLang="zh-CN" dirty="0" smtClean="0"/>
              <a:t>ZTE</a:t>
            </a:r>
            <a:endParaRPr lang="en-US" altLang="zh-CN" dirty="0"/>
          </a:p>
          <a:p>
            <a:endParaRPr lang="en-US" altLang="zh-CN" dirty="0"/>
          </a:p>
          <a:p>
            <a:endParaRPr lang="zh-CN" altLang="en-US" dirty="0"/>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51607" y="25571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sz="2000" dirty="0">
                <a:latin typeface="Arial" panose="020B0604020202020204" pitchFamily="34" charset="0"/>
                <a:cs typeface="Arial" panose="020B0604020202020204" pitchFamily="34" charset="0"/>
              </a:rPr>
              <a:t>3GPP TSG-SA Meeting </a:t>
            </a:r>
            <a:r>
              <a:rPr lang="en-US" altLang="zh-CN" sz="2000" dirty="0" smtClean="0">
                <a:latin typeface="Arial" panose="020B0604020202020204" pitchFamily="34" charset="0"/>
                <a:cs typeface="Arial" panose="020B0604020202020204" pitchFamily="34" charset="0"/>
              </a:rPr>
              <a:t>#90e                                                                 </a:t>
            </a:r>
            <a:r>
              <a:rPr lang="en-US" altLang="zh-CN" sz="2000" dirty="0">
                <a:latin typeface="Arial" panose="020B0604020202020204" pitchFamily="34" charset="0"/>
                <a:cs typeface="Arial" panose="020B0604020202020204" pitchFamily="34" charset="0"/>
              </a:rPr>
              <a:t>		</a:t>
            </a:r>
            <a:r>
              <a:rPr lang="en-US" altLang="zh-CN" sz="2000" dirty="0" smtClean="0">
                <a:latin typeface="Arial" panose="020B0604020202020204" pitchFamily="34" charset="0"/>
                <a:cs typeface="Arial" panose="020B0604020202020204" pitchFamily="34" charset="0"/>
              </a:rPr>
              <a:t>	SP-201098</a:t>
            </a:r>
          </a:p>
          <a:p>
            <a:pPr algn="l"/>
            <a:r>
              <a:rPr lang="en-GB" altLang="zh-CN" sz="2000" dirty="0" smtClean="0">
                <a:latin typeface="Arial" panose="020B0604020202020204" pitchFamily="34" charset="0"/>
                <a:cs typeface="Arial" panose="020B0604020202020204" pitchFamily="34" charset="0"/>
              </a:rPr>
              <a:t>Electronic Meeting, December 8 - 11, 2020</a:t>
            </a:r>
          </a:p>
          <a:p>
            <a:pPr algn="l"/>
            <a:r>
              <a:rPr lang="en-GB" altLang="zh-CN" sz="2000" dirty="0" smtClean="0">
                <a:latin typeface="Arial" panose="020B0604020202020204" pitchFamily="34" charset="0"/>
                <a:cs typeface="Arial" panose="020B0604020202020204" pitchFamily="34" charset="0"/>
              </a:rPr>
              <a:t>Agenda </a:t>
            </a:r>
            <a:r>
              <a:rPr lang="en-GB" altLang="zh-CN" sz="2000" dirty="0">
                <a:latin typeface="Arial" panose="020B0604020202020204" pitchFamily="34" charset="0"/>
                <a:cs typeface="Arial" panose="020B0604020202020204" pitchFamily="34" charset="0"/>
              </a:rPr>
              <a:t>Item: </a:t>
            </a:r>
            <a:r>
              <a:rPr lang="en-GB" altLang="zh-CN" sz="2000" dirty="0" smtClean="0">
                <a:latin typeface="Arial" panose="020B0604020202020204" pitchFamily="34" charset="0"/>
                <a:cs typeface="Arial" panose="020B0604020202020204" pitchFamily="34" charset="0"/>
              </a:rPr>
              <a:t>3.5</a:t>
            </a:r>
            <a:endParaRPr lang="zh-CN" altLang="zh-C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7015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89703"/>
            <a:ext cx="10515600" cy="1034017"/>
          </a:xfrm>
        </p:spPr>
        <p:txBody>
          <a:bodyPr/>
          <a:lstStyle/>
          <a:p>
            <a:r>
              <a:rPr lang="en-US" altLang="zh-CN" dirty="0"/>
              <a:t>Background</a:t>
            </a:r>
            <a:endParaRPr lang="zh-CN" altLang="en-US" dirty="0"/>
          </a:p>
        </p:txBody>
      </p:sp>
      <p:sp>
        <p:nvSpPr>
          <p:cNvPr id="3" name="内容占位符 2"/>
          <p:cNvSpPr>
            <a:spLocks noGrp="1"/>
          </p:cNvSpPr>
          <p:nvPr>
            <p:ph idx="1"/>
          </p:nvPr>
        </p:nvSpPr>
        <p:spPr>
          <a:xfrm>
            <a:off x="838200" y="982946"/>
            <a:ext cx="10850696" cy="4715220"/>
          </a:xfrm>
        </p:spPr>
        <p:txBody>
          <a:bodyPr>
            <a:normAutofit fontScale="70000" lnSpcReduction="20000"/>
          </a:bodyPr>
          <a:lstStyle/>
          <a:p>
            <a:r>
              <a:rPr lang="en-GB" altLang="zh-CN" sz="2600" dirty="0"/>
              <a:t>In SA2#142E, a proposal to create a new TS to document Edge Computing enhancements has been discussed</a:t>
            </a:r>
          </a:p>
          <a:p>
            <a:r>
              <a:rPr lang="en-GB" altLang="zh-CN" sz="2600" dirty="0"/>
              <a:t>In show of hands, 17 companies preferred a separate TS to become a reference to the industry and to help Edge Computing players to clearly identify the network support, the use of network features (e.g. slicing), the usage of capabilities exposed by different APIs and the interactions with features offered outside the core network domain</a:t>
            </a:r>
          </a:p>
          <a:p>
            <a:pPr lvl="1"/>
            <a:r>
              <a:rPr lang="en-GB" altLang="zh-CN" sz="2300" dirty="0"/>
              <a:t>The relations of current Edge Computing work in 3GPP are only known at the level of 3GPP</a:t>
            </a:r>
          </a:p>
          <a:p>
            <a:pPr lvl="1"/>
            <a:r>
              <a:rPr lang="en-GB" altLang="zh-CN" sz="2300" dirty="0"/>
              <a:t>The feature is embedded into existing TS, which has been growing significantly as more features/enhancements are being added to 5GS </a:t>
            </a:r>
          </a:p>
          <a:p>
            <a:pPr lvl="1"/>
            <a:r>
              <a:rPr lang="en-GB" altLang="zh-CN" sz="2300" dirty="0"/>
              <a:t>Lack of visibility of EC within existing specs causes lack of better usage of EC when developing new features</a:t>
            </a:r>
          </a:p>
          <a:p>
            <a:r>
              <a:rPr lang="en-GB" altLang="zh-CN" sz="2600" dirty="0"/>
              <a:t>Additions of capabilities in Release 17, e.g. for discovery of Edge Servers, have very limited relation to other features offered by the current or former system generations but may add confusion at the time of implementing a solution</a:t>
            </a:r>
          </a:p>
          <a:p>
            <a:r>
              <a:rPr lang="en-GB" altLang="zh-CN" sz="2600" dirty="0"/>
              <a:t>It is agreed that not all capabilities offered by the network are intended solely for Edge Computing; there is no proposal to make them exclusive, but </a:t>
            </a:r>
            <a:r>
              <a:rPr lang="en-GB" altLang="zh-CN" sz="2600" u="sng" dirty="0"/>
              <a:t>to make them of full use by EC players</a:t>
            </a:r>
            <a:r>
              <a:rPr lang="en-GB" altLang="zh-CN" sz="2600" dirty="0"/>
              <a:t> that are expected, in addition, to demand new capabilities </a:t>
            </a:r>
          </a:p>
          <a:p>
            <a:r>
              <a:rPr lang="en-GB" altLang="zh-CN" sz="2600" dirty="0"/>
              <a:t>New TS makes it visible to external industry associations as well as partners looking to use this feature within their own industry</a:t>
            </a:r>
          </a:p>
          <a:p>
            <a:r>
              <a:rPr lang="en-GB" altLang="zh-CN" sz="2600" dirty="0"/>
              <a:t>New TS is in line with other features that 3GPP –SA2 created new TS for, where external interest of use of and need for easy access to 3GPP descriptions are important (examples: V2X, FMC, ID_UAS, LCS, MBS etc.)</a:t>
            </a:r>
            <a:endParaRPr lang="en-GB" altLang="zh-CN" sz="2400" dirty="0"/>
          </a:p>
        </p:txBody>
      </p:sp>
      <p:sp>
        <p:nvSpPr>
          <p:cNvPr id="4" name="TextBox 3"/>
          <p:cNvSpPr txBox="1"/>
          <p:nvPr/>
        </p:nvSpPr>
        <p:spPr>
          <a:xfrm>
            <a:off x="931843" y="5698166"/>
            <a:ext cx="9871113" cy="738664"/>
          </a:xfrm>
          <a:prstGeom prst="rect">
            <a:avLst/>
          </a:prstGeom>
          <a:noFill/>
        </p:spPr>
        <p:txBody>
          <a:bodyPr wrap="square" rtlCol="0">
            <a:spAutoFit/>
          </a:bodyPr>
          <a:lstStyle/>
          <a:p>
            <a:r>
              <a:rPr lang="en-GB" altLang="zh-CN" sz="2400" dirty="0"/>
              <a:t>Edge Computing is </a:t>
            </a:r>
            <a:r>
              <a:rPr lang="en-GB" altLang="zh-CN" sz="2400" dirty="0" smtClean="0"/>
              <a:t>an </a:t>
            </a:r>
            <a:r>
              <a:rPr lang="en-GB" altLang="zh-CN" sz="2400" dirty="0"/>
              <a:t>important area of growth for 3GPP players!! </a:t>
            </a:r>
          </a:p>
          <a:p>
            <a:endParaRPr lang="en-GB" dirty="0"/>
          </a:p>
        </p:txBody>
      </p:sp>
    </p:spTree>
    <p:extLst>
      <p:ext uri="{BB962C8B-B14F-4D97-AF65-F5344CB8AC3E}">
        <p14:creationId xmlns:p14="http://schemas.microsoft.com/office/powerpoint/2010/main" val="87451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16166" y="188855"/>
            <a:ext cx="10515600" cy="549275"/>
          </a:xfrm>
        </p:spPr>
        <p:txBody>
          <a:bodyPr>
            <a:normAutofit fontScale="90000"/>
          </a:bodyPr>
          <a:lstStyle/>
          <a:p>
            <a:r>
              <a:rPr lang="en-US" altLang="zh-CN" dirty="0"/>
              <a:t>Proposal</a:t>
            </a:r>
            <a:endParaRPr lang="zh-CN" altLang="en-US" dirty="0"/>
          </a:p>
        </p:txBody>
      </p:sp>
      <p:sp>
        <p:nvSpPr>
          <p:cNvPr id="3" name="内容占位符 2"/>
          <p:cNvSpPr>
            <a:spLocks noGrp="1"/>
          </p:cNvSpPr>
          <p:nvPr>
            <p:ph idx="1"/>
          </p:nvPr>
        </p:nvSpPr>
        <p:spPr>
          <a:xfrm>
            <a:off x="730263" y="1024570"/>
            <a:ext cx="10515600" cy="5420298"/>
          </a:xfrm>
        </p:spPr>
        <p:txBody>
          <a:bodyPr>
            <a:normAutofit fontScale="92500" lnSpcReduction="10000"/>
          </a:bodyPr>
          <a:lstStyle/>
          <a:p>
            <a:r>
              <a:rPr lang="en-US" altLang="zh-CN" sz="2400" dirty="0"/>
              <a:t>It is proposed to SA to agree as following:  </a:t>
            </a:r>
          </a:p>
          <a:p>
            <a:pPr lvl="1"/>
            <a:r>
              <a:rPr lang="en-GB" altLang="zh-CN" sz="2000" dirty="0"/>
              <a:t>A new stage 2 specification on “3GPP Edge Computing </a:t>
            </a:r>
            <a:r>
              <a:rPr lang="en-GB" altLang="zh-CN" sz="2000" dirty="0" smtClean="0"/>
              <a:t>support” (see proposal in agenda item 6.4 )</a:t>
            </a:r>
            <a:endParaRPr lang="en-GB" altLang="zh-CN" sz="2000" dirty="0">
              <a:sym typeface="Wingdings" panose="05000000000000000000" pitchFamily="2" charset="2"/>
            </a:endParaRPr>
          </a:p>
          <a:p>
            <a:pPr lvl="1"/>
            <a:r>
              <a:rPr lang="en-GB" altLang="zh-CN" sz="2000" dirty="0"/>
              <a:t>Current support in TSs 23.501, 23.502 and 23.503 is expected to remain, relevant clauses would be referenced in the new TS for:</a:t>
            </a:r>
          </a:p>
          <a:p>
            <a:pPr lvl="2"/>
            <a:r>
              <a:rPr lang="en-GB" altLang="zh-CN" sz="1800" dirty="0"/>
              <a:t>Usage of exposure capabilities (provisioning, policies, etc.) </a:t>
            </a:r>
            <a:endParaRPr lang="en-GB" altLang="zh-CN" sz="1800" dirty="0" smtClean="0"/>
          </a:p>
          <a:p>
            <a:pPr lvl="2"/>
            <a:r>
              <a:rPr lang="en-GB" altLang="zh-CN" sz="1800" dirty="0" smtClean="0"/>
              <a:t>Identities </a:t>
            </a:r>
            <a:r>
              <a:rPr lang="en-GB" altLang="zh-CN" sz="1800" dirty="0"/>
              <a:t>handling</a:t>
            </a:r>
          </a:p>
          <a:p>
            <a:pPr lvl="2"/>
            <a:r>
              <a:rPr lang="en-GB" altLang="zh-CN" sz="1800" dirty="0"/>
              <a:t>Influencing on traffic routing</a:t>
            </a:r>
          </a:p>
          <a:p>
            <a:pPr lvl="2"/>
            <a:r>
              <a:rPr lang="en-GB" altLang="zh-CN" sz="1800" dirty="0"/>
              <a:t>Usage of slicing, policies</a:t>
            </a:r>
          </a:p>
          <a:p>
            <a:pPr lvl="2"/>
            <a:r>
              <a:rPr lang="en-GB" altLang="zh-CN" sz="1800" dirty="0"/>
              <a:t>etc</a:t>
            </a:r>
            <a:endParaRPr lang="en-GB" altLang="zh-CN" sz="1600" dirty="0"/>
          </a:p>
          <a:p>
            <a:pPr lvl="1"/>
            <a:r>
              <a:rPr lang="en-GB" altLang="zh-CN" sz="2000" dirty="0"/>
              <a:t>From Rel-17 conclusions, the following would be described in the new TS:</a:t>
            </a:r>
          </a:p>
          <a:p>
            <a:pPr lvl="2"/>
            <a:r>
              <a:rPr lang="en-GB" altLang="zh-CN" sz="1800" dirty="0"/>
              <a:t>Relation to SA6 architecture</a:t>
            </a:r>
          </a:p>
          <a:p>
            <a:pPr lvl="2"/>
            <a:r>
              <a:rPr lang="en-GB" altLang="zh-CN" sz="1800" dirty="0"/>
              <a:t>Connectivity scenarios – distributed anchor, multiple sessions, breakout</a:t>
            </a:r>
          </a:p>
          <a:p>
            <a:pPr lvl="2"/>
            <a:r>
              <a:rPr lang="en-GB" altLang="zh-CN" sz="1800" dirty="0"/>
              <a:t>EC application hosting options</a:t>
            </a:r>
          </a:p>
          <a:p>
            <a:pPr lvl="2"/>
            <a:r>
              <a:rPr lang="en-GB" altLang="zh-CN" sz="1800" dirty="0"/>
              <a:t>Description of the new LDNSR “NF” and how it’s used</a:t>
            </a:r>
          </a:p>
          <a:p>
            <a:pPr lvl="2"/>
            <a:r>
              <a:rPr lang="en-GB" altLang="zh-CN" sz="1800" dirty="0"/>
              <a:t>High level flows and descriptions for</a:t>
            </a:r>
            <a:r>
              <a:rPr lang="en-GB" altLang="zh-CN" sz="1800" dirty="0" smtClean="0"/>
              <a:t>:</a:t>
            </a:r>
            <a:endParaRPr lang="en-GB" altLang="zh-CN" sz="1400" strike="sngStrike" dirty="0"/>
          </a:p>
          <a:p>
            <a:pPr lvl="3"/>
            <a:r>
              <a:rPr lang="en-US" sz="1600" dirty="0"/>
              <a:t>EAS </a:t>
            </a:r>
            <a:r>
              <a:rPr lang="en-GB" altLang="zh-CN" sz="1600" dirty="0"/>
              <a:t>(Edge Application Server) </a:t>
            </a:r>
            <a:r>
              <a:rPr lang="en-US" sz="1600" dirty="0"/>
              <a:t>Discovery</a:t>
            </a:r>
          </a:p>
          <a:p>
            <a:pPr lvl="3"/>
            <a:r>
              <a:rPr lang="en-US" sz="1600" dirty="0"/>
              <a:t>Edge AS Re-discovery at Edge relocation</a:t>
            </a:r>
          </a:p>
          <a:p>
            <a:pPr lvl="3"/>
            <a:r>
              <a:rPr lang="en-US" sz="1600" dirty="0"/>
              <a:t>Support to Edge AS Relocation  (leg coexistence, UE-unawareness support, data buffering)</a:t>
            </a:r>
          </a:p>
          <a:p>
            <a:pPr lvl="3"/>
            <a:r>
              <a:rPr lang="en-US" sz="1600" dirty="0"/>
              <a:t>Network Exposure to </a:t>
            </a:r>
            <a:r>
              <a:rPr lang="en-GB" sz="1600" dirty="0" smtClean="0"/>
              <a:t>local AF</a:t>
            </a:r>
            <a:endParaRPr lang="en-GB" altLang="zh-CN" sz="1400" dirty="0"/>
          </a:p>
          <a:p>
            <a:pPr marL="457200" lvl="1" indent="0">
              <a:buNone/>
            </a:pPr>
            <a:endParaRPr lang="zh-CN" altLang="en-US" sz="1800" dirty="0"/>
          </a:p>
        </p:txBody>
      </p:sp>
    </p:spTree>
    <p:extLst>
      <p:ext uri="{BB962C8B-B14F-4D97-AF65-F5344CB8AC3E}">
        <p14:creationId xmlns:p14="http://schemas.microsoft.com/office/powerpoint/2010/main" val="40801531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F11D0C11A555748B237D6D1CAD807C8" ma:contentTypeVersion="13" ma:contentTypeDescription="Create a new document." ma:contentTypeScope="" ma:versionID="edf5d37aef4a79623a690620f835e6ca">
  <xsd:schema xmlns:xsd="http://www.w3.org/2001/XMLSchema" xmlns:xs="http://www.w3.org/2001/XMLSchema" xmlns:p="http://schemas.microsoft.com/office/2006/metadata/properties" xmlns:ns3="67c10319-55cc-448b-8ff3-aa71c69ac399" xmlns:ns4="2b403357-9b68-4019-adfb-ff5038571431" targetNamespace="http://schemas.microsoft.com/office/2006/metadata/properties" ma:root="true" ma:fieldsID="54b2ef6ad29ba3eb89e4bdf1a715fba3" ns3:_="" ns4:_="">
    <xsd:import namespace="67c10319-55cc-448b-8ff3-aa71c69ac399"/>
    <xsd:import namespace="2b403357-9b68-4019-adfb-ff503857143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c10319-55cc-448b-8ff3-aa71c69ac39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403357-9b68-4019-adfb-ff503857143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DE9C67-B203-43C6-AF1F-827FD753CD1A}">
  <ds:schemaRefs>
    <ds:schemaRef ds:uri="http://schemas.microsoft.com/office/infopath/2007/PartnerControls"/>
    <ds:schemaRef ds:uri="http://purl.org/dc/dcmitype/"/>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terms/"/>
    <ds:schemaRef ds:uri="2b403357-9b68-4019-adfb-ff5038571431"/>
    <ds:schemaRef ds:uri="67c10319-55cc-448b-8ff3-aa71c69ac399"/>
    <ds:schemaRef ds:uri="http://www.w3.org/XML/1998/namespace"/>
  </ds:schemaRefs>
</ds:datastoreItem>
</file>

<file path=customXml/itemProps2.xml><?xml version="1.0" encoding="utf-8"?>
<ds:datastoreItem xmlns:ds="http://schemas.openxmlformats.org/officeDocument/2006/customXml" ds:itemID="{1613C604-1B2E-4482-BAE8-A506CEF9BD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c10319-55cc-448b-8ff3-aa71c69ac399"/>
    <ds:schemaRef ds:uri="2b403357-9b68-4019-adfb-ff50385714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ABD6DF-EC48-491F-8929-7EE5524AF3C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545</Words>
  <Application>Microsoft Office PowerPoint</Application>
  <PresentationFormat>Widescreen</PresentationFormat>
  <Paragraphs>35</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宋体</vt:lpstr>
      <vt:lpstr>Arial</vt:lpstr>
      <vt:lpstr>Calibri</vt:lpstr>
      <vt:lpstr>Calibri Light</vt:lpstr>
      <vt:lpstr>Wingdings</vt:lpstr>
      <vt:lpstr>Office 主题</vt:lpstr>
      <vt:lpstr>Discussion on documenting Edge Computing in SA2 </vt:lpstr>
      <vt:lpstr>Background</vt:lpstr>
      <vt:lpstr>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Rel-17 NR MBS WI on Broadcast</dc:title>
  <dc:creator>Zhenzhen</dc:creator>
  <cp:lastModifiedBy>Vodafone SA#90</cp:lastModifiedBy>
  <cp:revision>105</cp:revision>
  <dcterms:created xsi:type="dcterms:W3CDTF">2020-09-04T06:24:34Z</dcterms:created>
  <dcterms:modified xsi:type="dcterms:W3CDTF">2020-12-02T18:39:00Z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(3)Hch5HmXnKdN8KN4kBUHeLKdpTFYTWO6Rx9G0TGlFc3i4lHcnaI3CvqYZoXz4NlAtZQ45YVkb
jc22RRiyNxqNuCaa9VcgAbEuUoSvC9WBnp/mHuXmjPVGQYZ9vJjV3ov5M9nFDwOKNfpmqQE7
f5XYwIm7duKL8sTa8277ksnPOf2gy/aQMmhIcaOZg9aJcWTUZm7KTwhE4+kX3PGzfrzB6Taf
owST+2vkdo7IfQThDG</vt:lpwstr>
  </property>
  <property fmtid="{D5CDD505-2E9C-101B-9397-08002B2CF9AE}" pid="3" name="_2015_ms_pID_7253431">
    <vt:lpwstr>HFzNKnrFKSFyiGEIngMTCFbXud+hOluLN3psgbexBHuS58hSOX/sFG
BndJcK/1dQjB92BHfHt+Y4Ti626y/wN89scfrh4Pn+m93eiMaow+XZrJGcBAtbuRLoUqRP4w
aGabi/xB4SKUPKGxi1j9mh25PcNGQgfupDUBIoAwRghnqyu0Y+XlS9jHedS9txVqkwxsvlTn
iXHxIrEP4juaOpRpAdXZ+saBovuNI9gwNXru</vt:lpwstr>
  </property>
  <property fmtid="{D5CDD505-2E9C-101B-9397-08002B2CF9AE}" pid="4" name="_2015_ms_pID_7253432">
    <vt:lpwstr>NQ==</vt:lpwstr>
  </property>
  <property fmtid="{D5CDD505-2E9C-101B-9397-08002B2CF9AE}" pid="5" name="MSIP_Label_0359f705-2ba0-454b-9cfc-6ce5bcaac040_Enabled">
    <vt:lpwstr>True</vt:lpwstr>
  </property>
  <property fmtid="{D5CDD505-2E9C-101B-9397-08002B2CF9AE}" pid="6" name="MSIP_Label_0359f705-2ba0-454b-9cfc-6ce5bcaac040_SiteId">
    <vt:lpwstr>68283f3b-8487-4c86-adb3-a5228f18b893</vt:lpwstr>
  </property>
  <property fmtid="{D5CDD505-2E9C-101B-9397-08002B2CF9AE}" pid="7" name="MSIP_Label_0359f705-2ba0-454b-9cfc-6ce5bcaac040_Owner">
    <vt:lpwstr>susana.sabater@vodafone.com</vt:lpwstr>
  </property>
  <property fmtid="{D5CDD505-2E9C-101B-9397-08002B2CF9AE}" pid="8" name="MSIP_Label_0359f705-2ba0-454b-9cfc-6ce5bcaac040_SetDate">
    <vt:lpwstr>2020-11-26T12:09:49.7020452Z</vt:lpwstr>
  </property>
  <property fmtid="{D5CDD505-2E9C-101B-9397-08002B2CF9AE}" pid="9" name="MSIP_Label_0359f705-2ba0-454b-9cfc-6ce5bcaac040_Name">
    <vt:lpwstr>C2 General</vt:lpwstr>
  </property>
  <property fmtid="{D5CDD505-2E9C-101B-9397-08002B2CF9AE}" pid="10" name="MSIP_Label_0359f705-2ba0-454b-9cfc-6ce5bcaac040_Application">
    <vt:lpwstr>Microsoft Azure Information Protection</vt:lpwstr>
  </property>
  <property fmtid="{D5CDD505-2E9C-101B-9397-08002B2CF9AE}" pid="11" name="MSIP_Label_0359f705-2ba0-454b-9cfc-6ce5bcaac040_Extended_MSFT_Method">
    <vt:lpwstr>Automatic</vt:lpwstr>
  </property>
  <property fmtid="{D5CDD505-2E9C-101B-9397-08002B2CF9AE}" pid="12" name="Sensitivity">
    <vt:lpwstr>C2 General</vt:lpwstr>
  </property>
  <property fmtid="{D5CDD505-2E9C-101B-9397-08002B2CF9AE}" pid="13" name="ContentTypeId">
    <vt:lpwstr>0x010100AF11D0C11A555748B237D6D1CAD807C8</vt:lpwstr>
  </property>
</Properties>
</file>